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600" r:id="rId2"/>
    <p:sldId id="628" r:id="rId3"/>
    <p:sldId id="811" r:id="rId4"/>
    <p:sldId id="815" r:id="rId5"/>
    <p:sldId id="785" r:id="rId6"/>
    <p:sldId id="816" r:id="rId7"/>
    <p:sldId id="813" r:id="rId8"/>
    <p:sldId id="814" r:id="rId9"/>
    <p:sldId id="820" r:id="rId10"/>
    <p:sldId id="821" r:id="rId11"/>
    <p:sldId id="822" r:id="rId12"/>
    <p:sldId id="817" r:id="rId13"/>
    <p:sldId id="818" r:id="rId14"/>
    <p:sldId id="819" r:id="rId15"/>
    <p:sldId id="823" r:id="rId16"/>
    <p:sldId id="824" r:id="rId17"/>
    <p:sldId id="825" r:id="rId18"/>
    <p:sldId id="826" r:id="rId19"/>
    <p:sldId id="827" r:id="rId20"/>
    <p:sldId id="828" r:id="rId21"/>
    <p:sldId id="829" r:id="rId22"/>
    <p:sldId id="830" r:id="rId23"/>
    <p:sldId id="831" r:id="rId24"/>
    <p:sldId id="832" r:id="rId25"/>
    <p:sldId id="833" r:id="rId26"/>
    <p:sldId id="834" r:id="rId27"/>
    <p:sldId id="835" r:id="rId28"/>
    <p:sldId id="836" r:id="rId29"/>
    <p:sldId id="837" r:id="rId30"/>
    <p:sldId id="838" r:id="rId31"/>
    <p:sldId id="839" r:id="rId32"/>
    <p:sldId id="840" r:id="rId33"/>
    <p:sldId id="841" r:id="rId34"/>
    <p:sldId id="842" r:id="rId35"/>
    <p:sldId id="843" r:id="rId36"/>
    <p:sldId id="844" r:id="rId37"/>
    <p:sldId id="845" r:id="rId38"/>
    <p:sldId id="846" r:id="rId39"/>
    <p:sldId id="847" r:id="rId40"/>
    <p:sldId id="848" r:id="rId41"/>
    <p:sldId id="849" r:id="rId42"/>
    <p:sldId id="850" r:id="rId43"/>
    <p:sldId id="851" r:id="rId44"/>
    <p:sldId id="852" r:id="rId45"/>
    <p:sldId id="853" r:id="rId46"/>
    <p:sldId id="854" r:id="rId47"/>
    <p:sldId id="855" r:id="rId48"/>
    <p:sldId id="856" r:id="rId49"/>
    <p:sldId id="857" r:id="rId50"/>
    <p:sldId id="858" r:id="rId51"/>
    <p:sldId id="859" r:id="rId52"/>
    <p:sldId id="860" r:id="rId53"/>
    <p:sldId id="872" r:id="rId54"/>
    <p:sldId id="873" r:id="rId55"/>
    <p:sldId id="874" r:id="rId56"/>
    <p:sldId id="875" r:id="rId57"/>
    <p:sldId id="876" r:id="rId58"/>
    <p:sldId id="877" r:id="rId59"/>
    <p:sldId id="878" r:id="rId60"/>
    <p:sldId id="879" r:id="rId61"/>
    <p:sldId id="880" r:id="rId62"/>
    <p:sldId id="881" r:id="rId63"/>
    <p:sldId id="882" r:id="rId64"/>
    <p:sldId id="883" r:id="rId65"/>
    <p:sldId id="884" r:id="rId66"/>
    <p:sldId id="885" r:id="rId67"/>
    <p:sldId id="886" r:id="rId68"/>
    <p:sldId id="887" r:id="rId69"/>
    <p:sldId id="888" r:id="rId70"/>
    <p:sldId id="889" r:id="rId71"/>
    <p:sldId id="890" r:id="rId72"/>
    <p:sldId id="891" r:id="rId73"/>
    <p:sldId id="892" r:id="rId74"/>
    <p:sldId id="893" r:id="rId75"/>
    <p:sldId id="894" r:id="rId76"/>
    <p:sldId id="895" r:id="rId77"/>
    <p:sldId id="896" r:id="rId78"/>
    <p:sldId id="897" r:id="rId79"/>
    <p:sldId id="898" r:id="rId80"/>
    <p:sldId id="899" r:id="rId81"/>
    <p:sldId id="900" r:id="rId82"/>
    <p:sldId id="901" r:id="rId83"/>
    <p:sldId id="902" r:id="rId84"/>
    <p:sldId id="903" r:id="rId85"/>
    <p:sldId id="904" r:id="rId86"/>
    <p:sldId id="905" r:id="rId87"/>
    <p:sldId id="906" r:id="rId88"/>
    <p:sldId id="907" r:id="rId89"/>
    <p:sldId id="908" r:id="rId90"/>
    <p:sldId id="909" r:id="rId91"/>
    <p:sldId id="910" r:id="rId92"/>
    <p:sldId id="911" r:id="rId93"/>
    <p:sldId id="912" r:id="rId94"/>
    <p:sldId id="913" r:id="rId95"/>
    <p:sldId id="914" r:id="rId96"/>
    <p:sldId id="915" r:id="rId97"/>
    <p:sldId id="916" r:id="rId98"/>
    <p:sldId id="917" r:id="rId99"/>
    <p:sldId id="918" r:id="rId100"/>
    <p:sldId id="921" r:id="rId101"/>
    <p:sldId id="919" r:id="rId102"/>
    <p:sldId id="920" r:id="rId103"/>
    <p:sldId id="922" r:id="rId104"/>
    <p:sldId id="923" r:id="rId105"/>
    <p:sldId id="924" r:id="rId106"/>
    <p:sldId id="925" r:id="rId107"/>
    <p:sldId id="926" r:id="rId108"/>
    <p:sldId id="927" r:id="rId109"/>
    <p:sldId id="928" r:id="rId110"/>
    <p:sldId id="929" r:id="rId111"/>
    <p:sldId id="930" r:id="rId112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87500" autoAdjust="0"/>
  </p:normalViewPr>
  <p:slideViewPr>
    <p:cSldViewPr>
      <p:cViewPr varScale="1">
        <p:scale>
          <a:sx n="67" d="100"/>
          <a:sy n="67" d="100"/>
        </p:scale>
        <p:origin x="-1627" y="-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10/11/2020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10/11/2020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 &amp; Bullets cop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10/11/2020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deep_learning_softwar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v-tricks.com/deep-learning-2/tensorflow-or-pytorch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keras-or-pytorch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joshhu/SyZwyhODB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joshhu/BkBykROw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joshhu/Sy8MQetv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joshhu/By7Iw9tP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371600" y="2743200"/>
            <a:ext cx="6477000" cy="990600"/>
          </a:xfrm>
        </p:spPr>
        <p:txBody>
          <a:bodyPr/>
          <a:lstStyle/>
          <a:p>
            <a:pPr algn="just"/>
            <a:r>
              <a:rPr lang="zh-TW" altLang="en-US" sz="5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5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5638800"/>
            <a:ext cx="6477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</a:t>
            </a:r>
            <a:r>
              <a:rPr kumimoji="0" lang="zh-TW" altLang="en-US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</a:t>
            </a:r>
            <a:r>
              <a:rPr kumimoji="0" lang="zh-TW" altLang="en-US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</a:t>
            </a: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8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日明新科技大學</a:t>
            </a:r>
            <a:endParaRPr kumimoji="0" lang="en-US" altLang="zh-TW" sz="28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胡嘉璽老師主講</a:t>
            </a:r>
            <a:endParaRPr kumimoji="0" lang="en-US" altLang="zh-TW" sz="28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362200"/>
            <a:ext cx="87608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8425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1447800"/>
            <a:ext cx="873633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05000"/>
            <a:ext cx="820126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76400"/>
            <a:ext cx="7659687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李飛飛從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2006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年開始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想仿製一個類似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WordNet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視覺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目標辨識軟體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手動標記了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1400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多萬張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萬張圖像中提供了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邊框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萬多個典型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每一類包含數百張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ILSVRC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挑戰賽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286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LVIS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7659687" cy="45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Facebook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2019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發佈的資料集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個類別增到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1200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萬個實例被標記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各種各樣奇怪的類別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涵蓋長尾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(long tail)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286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LVIS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419600"/>
            <a:ext cx="7696200" cy="220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就是用到遷移學習的一個套件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包含在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裏面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(1.2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版本以後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提供了各種不同完整的模型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提供了不同資料集的訓練參數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可以直接拿來做預測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也可以訓練自己的資料集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可預測照片及影片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286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Detectron2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FAIR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所開發的模型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v100 GPU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訓練了非常多輪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(EPOCHS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37)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訓練了各種不同的經典模型網路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(FPN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C4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DC5)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方框、語義、前景、全景、背景、位姿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骨骼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針對不同資料集做訓練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90600" y="304800"/>
            <a:ext cx="76200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Detectron2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Model Zoo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針對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做訓練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r50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r101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x101-32x8d</a:t>
            </a: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https://github.com/facebookresearch/detectron2/blob/master/MODEL_ZOO.md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90600" y="304800"/>
            <a:ext cx="76200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Detectron2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Model Zoo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用程式讓機器變聰明，具有學習的能力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就像教小孩一樣，用不同的資料讓他學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學習的重點是不但是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” what to learn “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，也是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我們相信整件事的背後也是一個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如果無法窮舉所有邏輯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但假設世界上有完美函數是符合這種對應關係的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利用數學解方程式的方法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我們想找出共有資料的特徵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邏輯方式，我們必須自行定義出特徵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方式，我們只給資料，希望能從資料中，設計一個演算法，讓演算法找出資料的特徵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特徵值通常就是變數的數量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通常將變數的數量「降維」就是特徵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邏輯或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方式的共同點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文字、圖片、聲音、視訊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都是以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的方式存在於電腦中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電腦只能「儲存」這些資料，無法建立資料之間的關聯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兩張貓的照片，電腦無法用任何方法知道這兩張照片都是貓，必須靠人眼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必須先將資料轉成數值，才能用數學方式處理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資料表示成數學能處理的數值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7;p48"/>
          <p:cNvSpPr txBox="1">
            <a:spLocks/>
          </p:cNvSpPr>
          <p:nvPr/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4800" b="1" i="0" u="none" strike="noStrike" kern="0" cap="all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神經細胞</a:t>
            </a:r>
            <a:endParaRPr kumimoji="0" lang="zh-TW" altLang="en-US" sz="4800" b="1" i="0" u="none" strike="noStrike" kern="0" cap="all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5408" y="1752600"/>
            <a:ext cx="5328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71463" indent="-271463">
              <a:buFont typeface="Arial" pitchFamily="34" charset="0"/>
              <a:buChar char="•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828800"/>
            <a:ext cx="3142943" cy="2286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7;p48"/>
          <p:cNvSpPr txBox="1">
            <a:spLocks/>
          </p:cNvSpPr>
          <p:nvPr/>
        </p:nvSpPr>
        <p:spPr>
          <a:xfrm>
            <a:off x="467544" y="12291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模擬神經細胞</a:t>
            </a:r>
            <a:endParaRPr kumimoji="0" lang="zh-TW" alt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64768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815408" y="3008784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傳遞函數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7;p48"/>
          <p:cNvSpPr txBox="1">
            <a:spLocks/>
          </p:cNvSpPr>
          <p:nvPr/>
        </p:nvSpPr>
        <p:spPr>
          <a:xfrm>
            <a:off x="558300" y="91440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模擬神經細胞</a:t>
            </a:r>
            <a:endParaRPr kumimoji="0" lang="zh-TW" alt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316" y="25500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8700" y="24780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7;p48"/>
          <p:cNvSpPr txBox="1">
            <a:spLocks/>
          </p:cNvSpPr>
          <p:nvPr/>
        </p:nvSpPr>
        <p:spPr>
          <a:xfrm>
            <a:off x="482100" y="83820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神經元</a:t>
            </a:r>
            <a:r>
              <a:rPr kumimoji="0" lang="en-US" altLang="zh-TW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(</a:t>
            </a: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模擬神經細胞</a:t>
            </a:r>
            <a:r>
              <a:rPr kumimoji="0" lang="en-US" altLang="zh-TW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)</a:t>
            </a:r>
            <a:endParaRPr kumimoji="0" lang="zh-TW" alt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8204" y="21138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498324" y="44180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神經元的功能是求得輸入向量與權向量的內積後，經一個非線性傳遞函式得到一個純量結果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636" y="24738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7;p48"/>
          <p:cNvSpPr txBox="1">
            <a:spLocks/>
          </p:cNvSpPr>
          <p:nvPr/>
        </p:nvSpPr>
        <p:spPr>
          <a:xfrm>
            <a:off x="467544" y="96624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神經元的作用</a:t>
            </a:r>
            <a:endParaRPr kumimoji="0" lang="zh-TW" alt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52988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3995936" y="231385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把一個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維向量空間用一個超平面分割成兩部分（稱之為判斷邊界）給定一個輸入向量，神經元可以判斷出這個向量位於超平面的哪一邊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898032"/>
            <a:ext cx="29374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7;p48"/>
          <p:cNvSpPr txBox="1">
            <a:spLocks/>
          </p:cNvSpPr>
          <p:nvPr/>
        </p:nvSpPr>
        <p:spPr>
          <a:xfrm>
            <a:off x="467544" y="76375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類神經網路</a:t>
            </a:r>
            <a:r>
              <a:rPr kumimoji="0" lang="en-US" altLang="zh-TW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(Neural Network)</a:t>
            </a:r>
            <a:endParaRPr kumimoji="0" 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736" y="22553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9627571">
            <a:off x="3307928" y="296702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7;p48"/>
          <p:cNvSpPr txBox="1">
            <a:spLocks/>
          </p:cNvSpPr>
          <p:nvPr/>
        </p:nvSpPr>
        <p:spPr>
          <a:xfrm>
            <a:off x="467544" y="60960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類神經網路</a:t>
            </a:r>
            <a:r>
              <a:rPr kumimoji="0" lang="en-US" altLang="zh-TW" sz="3200" b="1" i="0" u="none" strike="noStrike" kern="0" cap="all" spc="0" normalizeH="0" baseline="0" noProof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(Neural Network)</a:t>
            </a:r>
            <a:endParaRPr kumimoji="0" 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39952" y="20292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27" y="27493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7;p48"/>
          <p:cNvSpPr txBox="1">
            <a:spLocks/>
          </p:cNvSpPr>
          <p:nvPr/>
        </p:nvSpPr>
        <p:spPr>
          <a:xfrm>
            <a:off x="467544" y="30480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en-US" sz="3200" b="1" i="0" u="none" strike="noStrike" kern="0" cap="all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Neural network</a:t>
            </a:r>
            <a:endParaRPr kumimoji="0" lang="en-US" sz="3200" b="1" i="0" u="none" strike="noStrike" kern="0" cap="all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595021"/>
            <a:ext cx="7467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，類神經網路，人工神經網路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>
              <a:buFont typeface="Arial" pitchFamily="34" charset="0"/>
              <a:buChar char="•"/>
            </a:pP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/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58775" indent="-358775"/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34500" y="974551"/>
            <a:ext cx="8280900" cy="9645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0" cap="all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Structure of a deep nn or</a:t>
            </a:r>
            <a:br>
              <a:rPr kumimoji="0" lang="en-US" altLang="zh-TW" sz="3200" b="0" i="0" u="none" strike="noStrike" kern="0" cap="all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TW" sz="3200" b="0" i="0" u="none" strike="noStrike" kern="0" cap="all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feedforward neural network</a:t>
            </a:r>
            <a:endParaRPr kumimoji="0" lang="zh-TW" altLang="en-US" sz="3200" b="0" i="0" u="none" strike="noStrike" kern="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362200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398961"/>
            <a:ext cx="82809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B0F0"/>
                </a:solidFill>
              </a:rPr>
              <a:t>Face recognization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743201"/>
            <a:ext cx="7239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398961"/>
            <a:ext cx="82809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B0F0"/>
                </a:solidFill>
              </a:rPr>
              <a:t>Face recognization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133600"/>
            <a:ext cx="5029200" cy="44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398961"/>
            <a:ext cx="82809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B0F0"/>
                </a:solidFill>
              </a:rPr>
              <a:t>Face recognization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3429000" cy="301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743199"/>
            <a:ext cx="3733800" cy="376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741469"/>
            <a:ext cx="1411950" cy="384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398961"/>
            <a:ext cx="82809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B0F0"/>
                </a:solidFill>
              </a:rPr>
              <a:t>Layers to represent features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2209800"/>
            <a:ext cx="82305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04800" y="356658"/>
            <a:ext cx="8539909" cy="178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B0F0"/>
                </a:solidFill>
              </a:rPr>
              <a:t>Layers to represent features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897" y="2564905"/>
            <a:ext cx="1129365" cy="141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1041" y="2564905"/>
            <a:ext cx="1138913" cy="144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4074" y="2564904"/>
            <a:ext cx="1150918" cy="145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00045" y="2564904"/>
            <a:ext cx="1237301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628751" y="3909054"/>
            <a:ext cx="1336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6361" y="2564904"/>
            <a:ext cx="1194981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437064" y="3909054"/>
            <a:ext cx="66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733208" y="3909054"/>
            <a:ext cx="66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01360" y="3909054"/>
            <a:ext cx="66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397504" y="3909054"/>
            <a:ext cx="66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343400"/>
            <a:ext cx="8150091" cy="218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212928" y="3909054"/>
            <a:ext cx="66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754" y="2564903"/>
            <a:ext cx="1091951" cy="143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7526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(tensor)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運算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(flow)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的操作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大部分的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DL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張量在網路中的流動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(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維度改變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，所以才叫</a:t>
            </a:r>
            <a:r>
              <a:rPr kumimoji="1"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Tensorflow</a:t>
            </a:r>
            <a:endParaRPr kumimoji="1"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中，需要每一個步驟變數的梯度值，就是函數的偏微分值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什麼是自動微分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39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Google Shape;227;p48"/>
          <p:cNvSpPr txBox="1">
            <a:spLocks/>
          </p:cNvSpPr>
          <p:nvPr/>
        </p:nvSpPr>
        <p:spPr>
          <a:xfrm>
            <a:off x="539552" y="1600200"/>
            <a:ext cx="8280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3600" b="1" kern="0" cap="all" dirty="0" smtClean="0"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物件辨識的歷史，來自於</a:t>
            </a:r>
            <a:r>
              <a:rPr lang="en-US" altLang="zh-TW" sz="3600" b="1" kern="0" cap="all" dirty="0" smtClean="0"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1950</a:t>
            </a:r>
            <a:r>
              <a:rPr lang="zh-TW" altLang="en-US" sz="3600" b="1" kern="0" cap="all" dirty="0" smtClean="0"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年代美蘇冷戰時，美國希望能從衛星間諜照片中辨視出坦克車</a:t>
            </a:r>
            <a:endParaRPr lang="en-US" altLang="zh-TW" sz="36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kumimoji="0" lang="en-US" sz="3600" b="1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429000"/>
            <a:ext cx="4265613" cy="325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7526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圖模型的實現，有靜態圖及動態圖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處理張量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(Tensor)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的運算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 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及處理自動微分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預設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網路架構可直接使用及操作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(CV)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常用機器學習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(ML)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及深度學習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(DL)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庫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和各種程式語言的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介面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762000" y="381000"/>
            <a:ext cx="746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框架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(Framework)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371600" y="1524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流行的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447800"/>
            <a:ext cx="6553200" cy="495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2057400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微軟系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CNTK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Gluon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Amazon</a:t>
            </a:r>
            <a:r>
              <a:rPr kumimoji="1" lang="zh-TW" alt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MXNet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Tensorflow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已併入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Fb</a:t>
            </a:r>
            <a:r>
              <a:rPr kumimoji="1" lang="zh-TW" alt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Caffee2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其它系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Caffe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Theano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762000" y="381000"/>
            <a:ext cx="746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框架分類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5400" y="5257800"/>
            <a:ext cx="6264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Over 25 ML Frameworks</a:t>
            </a:r>
          </a:p>
          <a:p>
            <a:r>
              <a:rPr lang="en-US" altLang="zh-TW" dirty="0" smtClean="0">
                <a:hlinkClick r:id="rId3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shhu\Desktop\0_evyn__u-hLdAmh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7035800" cy="1345597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609600" y="20574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出品，目前最流行的框架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Gmail, </a:t>
            </a:r>
            <a:r>
              <a:rPr lang="en-US" altLang="zh-TW" sz="3200" b="1" dirty="0" err="1" smtClean="0">
                <a:latin typeface="微軟正黑體" pitchFamily="34" charset="-120"/>
                <a:ea typeface="微軟正黑體" pitchFamily="34" charset="-120"/>
              </a:rPr>
              <a:t>Uber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3200" b="1" dirty="0" err="1" smtClean="0">
                <a:latin typeface="微軟正黑體" pitchFamily="34" charset="-120"/>
                <a:ea typeface="微軟正黑體" pitchFamily="34" charset="-120"/>
              </a:rPr>
              <a:t>Airbnb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3200" b="1" dirty="0" err="1" smtClean="0">
                <a:latin typeface="微軟正黑體" pitchFamily="34" charset="-120"/>
                <a:ea typeface="微軟正黑體" pitchFamily="34" charset="-120"/>
              </a:rPr>
              <a:t>Nvidia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Python, C++, Go, C#, Java, Julia, JS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GPU, CPU, Server, PC, Android, 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iOS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入門不容易，程式碼架構複雜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靜態圖架構，需要較多的程式碼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適合於較有經驗的工程師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資源多，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背書，可用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2404170"/>
            <a:ext cx="8458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不是框架，只是高階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，連接框架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可連接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tensorflow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Mxnet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Theano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CNTK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為主，大量運用其語法如產生器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適合作為原型開發及實驗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已可完成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99.9%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的深度學習工作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目前已成為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Tensorflow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2.0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內的模組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建議新手從此入門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我大部分的專案都用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098" name="Picture 2" descr="C:\Users\joshhu\Desktop\0_SQ5d97NfXZPJSyS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99170"/>
            <a:ext cx="4848225" cy="140598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514600"/>
            <a:ext cx="8458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最有名的特色就是跨裝置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目前已成為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Apache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頂級專案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支援最多的語言，包括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C ++, Python, R, Julia, JavaScript, </a:t>
            </a:r>
            <a:r>
              <a:rPr lang="en-US" altLang="zh-TW" sz="3200" dirty="0" err="1" smtClean="0">
                <a:latin typeface="微軟正黑體" pitchFamily="34" charset="-120"/>
                <a:ea typeface="微軟正黑體" pitchFamily="34" charset="-120"/>
              </a:rPr>
              <a:t>Scala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, Go, Perl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最大的特色就是跨平台的平行處理，使用在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AWS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上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速度極快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工研院好愛用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pic>
        <p:nvPicPr>
          <p:cNvPr id="7170" name="Picture 2" descr="C:\Users\joshhu\Desktop\0_RWhWbDJO-PiwVIf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352425"/>
            <a:ext cx="4762500" cy="16287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445127"/>
            <a:ext cx="845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FB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開發，其來源於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Lua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 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專案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用在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fb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twitter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salesforce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等服務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使用動態圖更新，可隨時修改模型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時清楚明瞭，支援平行處理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支援分散式學習架構，多個預訓練模型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非常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pythonic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，對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熟悉者的福音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tf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容易上手，比</a:t>
            </a:r>
            <a:r>
              <a:rPr kumimoji="1"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122" name="Picture 2" descr="C:\Users\joshhu\Desktop\0_lpdvSWt1Ykqir4t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63927"/>
            <a:ext cx="5334000" cy="145351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0_H1D-uIC809IqAYV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4079875" cy="1359108"/>
          </a:xfrm>
          <a:prstGeom prst="rect">
            <a:avLst/>
          </a:prstGeom>
          <a:noFill/>
        </p:spPr>
      </p:pic>
      <p:pic>
        <p:nvPicPr>
          <p:cNvPr id="6147" name="Picture 3" descr="C:\Users\joshhu\Desktop\0_W0fohqYnzfjdHVV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14600"/>
            <a:ext cx="4595813" cy="1456099"/>
          </a:xfrm>
          <a:prstGeom prst="rect">
            <a:avLst/>
          </a:prstGeom>
          <a:noFill/>
        </p:spPr>
      </p:pic>
      <p:pic>
        <p:nvPicPr>
          <p:cNvPr id="6148" name="Picture 4" descr="C:\Users\joshhu\Desktop\0_6BUbC56Ff2v9tSU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533400"/>
            <a:ext cx="3171825" cy="1585913"/>
          </a:xfrm>
          <a:prstGeom prst="rect">
            <a:avLst/>
          </a:prstGeom>
          <a:noFill/>
        </p:spPr>
      </p:pic>
      <p:pic>
        <p:nvPicPr>
          <p:cNvPr id="6149" name="Picture 5" descr="C:\Users\joshhu\Desktop\0_ouwuwQ4-u-w9-H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2743200"/>
            <a:ext cx="3309938" cy="1734891"/>
          </a:xfrm>
          <a:prstGeom prst="rect">
            <a:avLst/>
          </a:prstGeom>
          <a:noFill/>
        </p:spPr>
      </p:pic>
      <p:pic>
        <p:nvPicPr>
          <p:cNvPr id="6150" name="Picture 6" descr="C:\Users\joshhu\Desktop\0_57bYWoaVUCw8_P7_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181600"/>
            <a:ext cx="2990850" cy="1113529"/>
          </a:xfrm>
          <a:prstGeom prst="rect">
            <a:avLst/>
          </a:prstGeom>
          <a:noFill/>
        </p:spPr>
      </p:pic>
      <p:pic>
        <p:nvPicPr>
          <p:cNvPr id="6151" name="Picture 7" descr="C:\Users\joshhu\Desktop\0_Es0yOMp_v6YhPnt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5257800"/>
            <a:ext cx="3563398" cy="9175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2284274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開發商用產品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	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Tensorflow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不管原理快速上手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了解數學原理更彈性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	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762000" y="228600"/>
            <a:ext cx="746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針對不同框架的建議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43000" y="4572000"/>
            <a:ext cx="716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建邊有一份完整的比較可以顯示</a:t>
            </a:r>
            <a:r>
              <a:rPr kumimoji="1"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的差別</a:t>
            </a:r>
            <a:endParaRPr lang="en-US" altLang="zh-TW" b="1" dirty="0" smtClean="0">
              <a:hlinkClick r:id="rId3"/>
            </a:endParaRPr>
          </a:p>
          <a:p>
            <a:r>
              <a:rPr lang="en-US" altLang="zh-TW" b="1" dirty="0" smtClean="0">
                <a:hlinkClick r:id="rId3"/>
              </a:rPr>
              <a:t>https://deepsense.ai/keras-or-pytorch/</a:t>
            </a:r>
            <a:endParaRPr lang="zh-TW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39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Google Shape;227;p48"/>
          <p:cNvSpPr txBox="1">
            <a:spLocks/>
          </p:cNvSpPr>
          <p:nvPr/>
        </p:nvSpPr>
        <p:spPr>
          <a:xfrm>
            <a:off x="539552" y="1656600"/>
            <a:ext cx="82809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4000" b="1" kern="0" cap="all" dirty="0" smtClean="0"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如果要請同學實作一個坦克辦識系統的專案，請想想你會怎麼做？</a:t>
            </a:r>
            <a:endParaRPr lang="en-US" altLang="zh-TW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lang="en-US" altLang="zh-TW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找出特徵 </a:t>
            </a:r>
            <a:r>
              <a:rPr lang="en-US" altLang="zh-TW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 </a:t>
            </a: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找出細節 </a:t>
            </a:r>
            <a:r>
              <a:rPr lang="en-US" altLang="zh-TW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</a:t>
            </a: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找出圖案</a:t>
            </a:r>
            <a:endParaRPr lang="en-US" altLang="zh-TW" sz="4000" b="1" kern="0" cap="all" dirty="0" smtClean="0">
              <a:solidFill>
                <a:srgbClr val="FFFF0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找出形狀 </a:t>
            </a:r>
            <a:r>
              <a:rPr lang="en-US" altLang="zh-TW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 </a:t>
            </a: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找出線條 </a:t>
            </a:r>
            <a:r>
              <a:rPr lang="en-US" altLang="zh-TW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</a:t>
            </a: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  <a:sym typeface="Wingdings" pitchFamily="2" charset="2"/>
              </a:rPr>
              <a:t>找出像素</a:t>
            </a:r>
            <a:endParaRPr lang="en-US" altLang="zh-TW" sz="4000" b="1" kern="0" cap="all" dirty="0" smtClean="0">
              <a:solidFill>
                <a:srgbClr val="FFFF0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lang="en-US" altLang="zh-TW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kumimoji="0" lang="en-US" sz="4000" b="1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在哪寫程式？在哪執行程式？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有沒有整合的開發環境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(IDE)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？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版本怎麼選擇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(2.X, 3.X)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？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不同版本間的相容性？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框架如何執行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框架的版本問題？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程式常見問題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6764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既然都要輸入指令，推薦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直接使用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 3.X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框架及版本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本機使用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Lab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測試環境：本機安裝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生產環境：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nvidia-docker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本機沒有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，用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Colab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762000" y="381000"/>
            <a:ext cx="746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問題解答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https://hackmd.io/@joshhu/SyZwyhODB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4400" y="304800"/>
            <a:ext cx="74676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下安裝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 CUDA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joshhu\Desktop\V1GK7B2M1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2971800"/>
            <a:ext cx="358140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8200" y="3200400"/>
            <a:ext cx="76200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</a:p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建立完整開發環境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環境管理工具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內建常用的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可建立不同版本的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不同環境間也可安裝共用模組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有支援全圖型的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Spyder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開發環境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最好用的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notebook/lab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本機不用預裝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安裝模組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447800" y="228600"/>
            <a:ext cx="6629400" cy="990600"/>
          </a:xfrm>
        </p:spPr>
        <p:txBody>
          <a:bodyPr/>
          <a:lstStyle/>
          <a:p>
            <a:pPr algn="just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with Python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371600" y="3276600"/>
            <a:ext cx="68580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</a:p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lab</a:t>
            </a: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使用瀏覽器的整合開發環境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這個環境的名稱叫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開發時的檔案叫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notebook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Notebook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可以是任何程式語言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前提是你要安裝該語言的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可以在瀏覽器中執行程式看結果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有很多外掛讓你用，如繪圖等等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撰寫文件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gist/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都是這個格式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4400" y="228600"/>
            <a:ext cx="7315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219200"/>
            <a:ext cx="886948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810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啟動不同的</a:t>
            </a: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env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00200"/>
            <a:ext cx="6781800" cy="473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09600"/>
            <a:ext cx="837155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方式的瀏覽介面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也可隨時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launch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notebook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Notebook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還強大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Launcher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可載入任何腳本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整合檔案瀏覽器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強烈建議在此開發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軟體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整合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，可安裝各種擴充外掛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048000" y="228600"/>
            <a:ext cx="4191000" cy="990600"/>
          </a:xfrm>
        </p:spPr>
        <p:txBody>
          <a:bodyPr/>
          <a:lstStyle/>
          <a:p>
            <a:pPr algn="just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Lab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676400"/>
            <a:ext cx="7696200" cy="476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447800" y="228600"/>
            <a:ext cx="62484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支援各種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env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62420"/>
            <a:ext cx="8321529" cy="468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447800" y="228600"/>
            <a:ext cx="62484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notebook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8395247" cy="466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447800" y="228600"/>
            <a:ext cx="62484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terminal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201025" cy="498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228600"/>
            <a:ext cx="62484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支援多種檔案格式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835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228600"/>
            <a:ext cx="62484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及其它擴充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https://hackmd.io/@joshhu/BkBykROwB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609600" y="304800"/>
            <a:ext cx="80010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joshhu\Desktop\FSGA7GGJF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048000"/>
            <a:ext cx="34290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914400" y="3429000"/>
            <a:ext cx="76200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如果你只想安裝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nv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driver</a:t>
            </a:r>
          </a:p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多個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cudnn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系統只需要安裝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driver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nvidia-docker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Pull image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即可使用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要注意所有檔案都會變成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每次重啟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container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很多模組要重新安裝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28600"/>
            <a:ext cx="6553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nvidia-docker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https://hackmd.io/@joshhu/Sy8MQetvS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609600" y="304800"/>
            <a:ext cx="80010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 descr="C:\Users\joshhu\Desktop\547OLKCOP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048000"/>
            <a:ext cx="358140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81000"/>
            <a:ext cx="739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Google Shape;227;p48"/>
          <p:cNvSpPr txBox="1">
            <a:spLocks/>
          </p:cNvSpPr>
          <p:nvPr/>
        </p:nvSpPr>
        <p:spPr>
          <a:xfrm>
            <a:off x="539552" y="1580400"/>
            <a:ext cx="82809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4000" b="1" kern="0" cap="all" dirty="0" smtClean="0"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可以寫一個程式來定義規則，並且用流程控制、迴圈、條件判斷式來將所有規則套用</a:t>
            </a:r>
            <a:endParaRPr lang="en-US" altLang="zh-TW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lang="en-US" altLang="zh-TW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lang="zh-TW" altLang="en-US" sz="4000" b="1" kern="0" cap="all" dirty="0" smtClean="0"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j-cs"/>
              </a:rPr>
              <a:t>所以你要把所有坦克車的特徵規則全部列出來，然後再來判斷這些特徵是否有出現</a:t>
            </a:r>
            <a:endParaRPr lang="en-US" altLang="zh-TW" sz="4000" b="1" kern="0" cap="all" dirty="0" smtClean="0">
              <a:solidFill>
                <a:srgbClr val="FFFF0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kumimoji="0" lang="en-US" sz="4000" b="1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371600" y="1981200"/>
            <a:ext cx="6858000" cy="29718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免費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GPU/TPU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的網上協作環境：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Notebook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gmail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帳號即可用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GPU/TPU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可連接雲端硬碟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可連接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380GB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硬碟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/12GB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記憶體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 Tesla K80 12GB GPU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本來是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p40 16g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小氣巴拉的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"/>
            <a:ext cx="51054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程式執行完即殺掉檔案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在瀏覽器開啟的情況下可連續執行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小時，之後自動回收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session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上傳及執行速度極慢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開啟整個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 REPO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方式開啟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NOTEBOOK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字體很醜無法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改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的記憶體要碰運氣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(12G-16G)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"/>
            <a:ext cx="55626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86394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https://hackmd.io/@joshhu/By7Iw9tPS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609600" y="304800"/>
            <a:ext cx="80010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 descr="C:\Users\joshhu\Desktop\ZAGZKIPS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2819400"/>
            <a:ext cx="4038600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從資料中找出規律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這個規律其實就是「分佈」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training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inference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的資料服從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相同的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分佈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來源於相同的特徵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空間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(feature space)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不同的資料，會有不同的特徵空間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遷移學習的假設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標記好的資料數量有限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但另一種資料不但數量夠，而且分佈的也很漂亮，這兩種資料可能很相似，也可能完全無關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資料分佈變動，與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時間、地點或其他動態因素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隨著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動態因素的變化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，資料分佈已變化，之前的資料已過時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需重新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收集數據，重建模型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遷移學習的假設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使用知識遷移（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knowledge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transfer)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把其它領域的知識拿過來用，不需要重新標記資料，訓練模型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訓練新手打籃球，一個是完全沒運動經驗的宅男，另一個是足球國手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有些和運動相關的基本條件是相通的，足球國手學籃球一定比較快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遷移學習的假設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有可判斷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貓和狗圖片的分類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想要可判斷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和貓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狗無關的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Similar domain, different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tasks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Different domains, same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task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辨別的資料為目標資料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(Target data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既有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的資料則稱為來源資料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(Source data)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遷移學習的例子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81000"/>
            <a:ext cx="739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Google Shape;227;p48"/>
          <p:cNvSpPr txBox="1">
            <a:spLocks/>
          </p:cNvSpPr>
          <p:nvPr/>
        </p:nvSpPr>
        <p:spPr>
          <a:xfrm>
            <a:off x="539552" y="1524000"/>
            <a:ext cx="82809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4000" b="1" i="0" u="none" strike="noStrike" kern="0" cap="all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但你能窮舉出所有的規則嗎？如果題目變成：「試著辨視出圖片中的主要物件是什麼？，共有</a:t>
            </a:r>
            <a:r>
              <a:rPr kumimoji="0" lang="en-US" altLang="zh-TW" sz="4000" b="1" i="0" u="none" strike="noStrike" kern="0" cap="all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1000</a:t>
            </a:r>
            <a:r>
              <a:rPr kumimoji="0" lang="zh-TW" altLang="en-US" sz="4000" b="1" i="0" u="none" strike="noStrike" kern="0" cap="all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個類別」</a:t>
            </a:r>
            <a:endParaRPr kumimoji="0" lang="en-US" altLang="zh-TW" sz="4000" b="1" i="0" u="none" strike="noStrike" kern="0" cap="all" spc="0" normalizeH="0" baseline="0" noProof="0" dirty="0" smtClean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endParaRPr lang="en-US" sz="4000" b="1" kern="0" cap="all" dirty="0" smtClean="0"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zh-TW" altLang="en-US" sz="4000" b="1" i="0" u="none" strike="noStrike" kern="0" cap="all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你必須窮舉這</a:t>
            </a:r>
            <a:r>
              <a:rPr kumimoji="0" lang="en-US" altLang="zh-TW" sz="4000" b="1" i="0" u="none" strike="noStrike" kern="0" cap="all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1000</a:t>
            </a:r>
            <a:r>
              <a:rPr kumimoji="0" lang="zh-TW" altLang="en-US" sz="4000" b="1" i="0" u="none" strike="noStrike" kern="0" cap="all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個類別的物體的所有特徵，這是不可能的任務</a:t>
            </a:r>
            <a:endParaRPr kumimoji="0" lang="en-US" sz="4000" b="1" i="0" u="none" strike="noStrike" kern="0" cap="all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遷移學習的例子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joshhu\Desktop\1_3GLpNDOERqUThAphKlXYL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7467600" cy="516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55626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遷移學習的例子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371600"/>
            <a:ext cx="7086600" cy="528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先將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source data 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貓狗圖片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訓練出一個模型，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使用這個訓練完的模型參數當作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象虎圖片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模型參數的初始值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繼續以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象虎圖片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訓練該已初始化的模型，得到新的模型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"/>
            <a:ext cx="6172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Model 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534561"/>
            <a:ext cx="7696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別人當作初始值，自己再做訓練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的過程叫作 </a:t>
            </a:r>
            <a:r>
              <a:rPr lang="en-US" altLang="zh-TW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fine-tune</a:t>
            </a:r>
            <a:endParaRPr lang="zh-TW" altLang="en-US" sz="4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直接使用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fine-tune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出新的模型的話，通常 結果會很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通常數量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很少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原來的模型複雜度相對太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很多的話，直接重新訓練一個新的模型就可以了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"/>
            <a:ext cx="6172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使用多個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filter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對圖片不斷做內積和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max pooling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來取的圖片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特徵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輸入層是圖案的所有像素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第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層是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判斷最基礎的圖形，例如橫線，直線，非常小的圓圈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第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層就會是判斷稍微複雜一點點的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圖形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第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層就是再更複雜一點點的圖形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…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以此類推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為什麼可以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為什麼可以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C:\Users\joshhu\Desktop\1_o18V-u0WgEIA9Gf_4v0K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09800"/>
            <a:ext cx="8861899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只要是判別圖片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的臨型，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前面幾層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跟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要判斷的目標沒有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前面幾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層極為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重要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，不管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是甚麼圖形，都是由像素級的圖形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拼湊而成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將前面幾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層保留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，代換掉後面幾層的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重新訓練模型的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拿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到一個新的並且符合需求的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訓練後面幾層，參數也較少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為什麼可以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為什麼可以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C:\Users\joshhu\Desktop\1_XEsMcScMGUxde4455dUcg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447800"/>
            <a:ext cx="7467600" cy="50494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只要是判別圖片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的臨型，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前面幾層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跟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要判斷的目標沒有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前面幾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層極為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重要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，不管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是甚麼圖形，都是由像素級的圖形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拼湊而成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將前面幾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層保留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，代換掉後面幾層的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重新訓練模型的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拿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到一個新的並且符合需求的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訓練後面幾層，參數也較少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為什麼可以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先將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source data 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貓狗圖片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訓練出一個模型，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使用這個訓練完的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endParaRPr kumimoji="1" lang="zh-TW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繼續以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target data 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象虎圖片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，重新訓練整個模型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"/>
            <a:ext cx="6172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Model Re-train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9200" y="5534561"/>
            <a:ext cx="7696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別人</a:t>
            </a:r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當作模型架構，</a:t>
            </a:r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自己再做訓練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的過程</a:t>
            </a:r>
            <a:r>
              <a:rPr lang="zh-TW" altLang="en-US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叫作</a:t>
            </a:r>
            <a:r>
              <a:rPr lang="en-US" altLang="zh-TW" sz="4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re-train</a:t>
            </a:r>
            <a:endParaRPr lang="zh-TW" altLang="en-US" sz="40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685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只要和圖型有關，所有的基本層次的特徵完全一樣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像素、線條、形狀、圖型、物件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….)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全世界只要有一個人，設計了一個完美的模型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然後用非常多標記好的資料來訓練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訓練好之後的參數公開給大家用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那麼全世界的其它人就再也不需要收集圖片、訓練模型、設計模型了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有關圖型階類及物件辨識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只要用了那個最棒的模型和參數，再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fine-tune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自己的資料集就行了。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誰能設計出最完美的模型？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誰有能力收集這麼多資料？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誰有能力標記這麼多資料？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誰有這麼多硬碟來存放這些資料？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誰有這麼多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GPU/TPU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來訓練？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有關圖型階類及物件辨識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全世界的資訊業龍頭都在積極推動。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Facebook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Micrsoft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Amazon,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Uber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Ebay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Netflix,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Baidu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Alibaba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…….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他們有錢、有腦、有算力、有空間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收集了大量資料，並且標記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用最聰明的人設計出極棒的模型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用大量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GPU/TPU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訓練出模型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開放出來，稱之為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Zoo</a:t>
            </a: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有關圖型階類及物件辨識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447800"/>
            <a:ext cx="7924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影像分類及物件辨識原理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傳統規則導向方式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類神經網路方式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PyTorch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人工智慧框架介紹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執行環境架設說明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遷移式學習介紹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資料集介紹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Detectron2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YoloV4/V5</a:t>
            </a:r>
            <a:r>
              <a:rPr kumimoji="1" lang="zh-TW" altLang="en-US" sz="3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介紹及實作</a:t>
            </a:r>
            <a:endParaRPr kumimoji="1" lang="en-US" altLang="zh-TW" sz="3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3048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影像分類及物件辨識</a:t>
            </a:r>
            <a:endParaRPr lang="en-US" altLang="zh-TW" sz="48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Coco Dataset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LVIS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19200" y="304800"/>
            <a:ext cx="7315200" cy="990600"/>
          </a:xfrm>
        </p:spPr>
        <p:txBody>
          <a:bodyPr/>
          <a:lstStyle/>
          <a:p>
            <a:pPr algn="just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最有名的公開影像資料集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524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447800"/>
            <a:ext cx="6934200" cy="517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Common Object Context dataset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330K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張圖片，超過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200K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150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萬個物件被標記出來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個物件類別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個填充物件類別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每張影像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個抬頭說明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萬張人體位姿標記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物件辨識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方框標記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語義分割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全景分割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背景分割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人體位姿標記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33400" indent="-533400">
              <a:buFont typeface="+mj-lt"/>
              <a:buAutoNum type="arabicPeriod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0"/>
            <a:ext cx="873913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"/>
            <a:ext cx="7315200" cy="990600"/>
          </a:xfrm>
        </p:spPr>
        <p:txBody>
          <a:bodyPr/>
          <a:lstStyle/>
          <a:p>
            <a:pPr algn="just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Coco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影像資料集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859637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4278</Words>
  <Application>Microsoft Office PowerPoint</Application>
  <PresentationFormat>如螢幕大小 (4:3)</PresentationFormat>
  <Paragraphs>691</Paragraphs>
  <Slides>111</Slides>
  <Notes>90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12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投影片 63</vt:lpstr>
      <vt:lpstr>投影片 64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投影片 73</vt:lpstr>
      <vt:lpstr>投影片 74</vt:lpstr>
      <vt:lpstr>投影片 75</vt:lpstr>
      <vt:lpstr>投影片 76</vt:lpstr>
      <vt:lpstr>投影片 77</vt:lpstr>
      <vt:lpstr>投影片 78</vt:lpstr>
      <vt:lpstr>投影片 79</vt:lpstr>
      <vt:lpstr>投影片 80</vt:lpstr>
      <vt:lpstr>投影片 81</vt:lpstr>
      <vt:lpstr>投影片 82</vt:lpstr>
      <vt:lpstr>投影片 83</vt:lpstr>
      <vt:lpstr>投影片 84</vt:lpstr>
      <vt:lpstr>投影片 85</vt:lpstr>
      <vt:lpstr>投影片 86</vt:lpstr>
      <vt:lpstr>投影片 87</vt:lpstr>
      <vt:lpstr>投影片 88</vt:lpstr>
      <vt:lpstr>投影片 89</vt:lpstr>
      <vt:lpstr>投影片 90</vt:lpstr>
      <vt:lpstr>投影片 91</vt:lpstr>
      <vt:lpstr>投影片 92</vt:lpstr>
      <vt:lpstr>投影片 93</vt:lpstr>
      <vt:lpstr>投影片 94</vt:lpstr>
      <vt:lpstr>投影片 95</vt:lpstr>
      <vt:lpstr>投影片 96</vt:lpstr>
      <vt:lpstr>投影片 97</vt:lpstr>
      <vt:lpstr>投影片 98</vt:lpstr>
      <vt:lpstr>投影片 99</vt:lpstr>
      <vt:lpstr>投影片 100</vt:lpstr>
      <vt:lpstr>投影片 101</vt:lpstr>
      <vt:lpstr>投影片 102</vt:lpstr>
      <vt:lpstr>投影片 103</vt:lpstr>
      <vt:lpstr>投影片 104</vt:lpstr>
      <vt:lpstr>投影片 105</vt:lpstr>
      <vt:lpstr>投影片 106</vt:lpstr>
      <vt:lpstr>投影片 107</vt:lpstr>
      <vt:lpstr>投影片 108</vt:lpstr>
      <vt:lpstr>投影片 109</vt:lpstr>
      <vt:lpstr>投影片 110</vt:lpstr>
      <vt:lpstr>投影片 111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2020-10-11T16:50:29Z</dcterms:modified>
</cp:coreProperties>
</file>